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89" r:id="rId2"/>
    <p:sldId id="259" r:id="rId3"/>
    <p:sldId id="257" r:id="rId4"/>
    <p:sldId id="290" r:id="rId5"/>
    <p:sldId id="336" r:id="rId6"/>
    <p:sldId id="260" r:id="rId7"/>
    <p:sldId id="265" r:id="rId8"/>
    <p:sldId id="294" r:id="rId9"/>
    <p:sldId id="264" r:id="rId10"/>
    <p:sldId id="333" r:id="rId11"/>
    <p:sldId id="334" r:id="rId12"/>
    <p:sldId id="262" r:id="rId13"/>
    <p:sldId id="266" r:id="rId14"/>
    <p:sldId id="277" r:id="rId15"/>
    <p:sldId id="307" r:id="rId16"/>
    <p:sldId id="332" r:id="rId17"/>
    <p:sldId id="331" r:id="rId18"/>
    <p:sldId id="330" r:id="rId19"/>
    <p:sldId id="310" r:id="rId20"/>
    <p:sldId id="352" r:id="rId21"/>
    <p:sldId id="343" r:id="rId22"/>
    <p:sldId id="319" r:id="rId23"/>
    <p:sldId id="323" r:id="rId24"/>
    <p:sldId id="340" r:id="rId25"/>
    <p:sldId id="341" r:id="rId26"/>
    <p:sldId id="339" r:id="rId27"/>
    <p:sldId id="349" r:id="rId28"/>
    <p:sldId id="350" r:id="rId29"/>
    <p:sldId id="342" r:id="rId30"/>
    <p:sldId id="324" r:id="rId31"/>
    <p:sldId id="320" r:id="rId32"/>
    <p:sldId id="325" r:id="rId33"/>
    <p:sldId id="321" r:id="rId34"/>
    <p:sldId id="322" r:id="rId35"/>
    <p:sldId id="312" r:id="rId36"/>
    <p:sldId id="344" r:id="rId37"/>
    <p:sldId id="345" r:id="rId38"/>
    <p:sldId id="346" r:id="rId39"/>
    <p:sldId id="347" r:id="rId40"/>
    <p:sldId id="348" r:id="rId41"/>
    <p:sldId id="306" r:id="rId42"/>
    <p:sldId id="303" r:id="rId43"/>
    <p:sldId id="304" r:id="rId44"/>
    <p:sldId id="305" r:id="rId45"/>
    <p:sldId id="318" r:id="rId46"/>
    <p:sldId id="313" r:id="rId47"/>
    <p:sldId id="316" r:id="rId48"/>
    <p:sldId id="273" r:id="rId49"/>
    <p:sldId id="272" r:id="rId50"/>
    <p:sldId id="326" r:id="rId51"/>
    <p:sldId id="276" r:id="rId52"/>
    <p:sldId id="315" r:id="rId53"/>
    <p:sldId id="351" r:id="rId54"/>
    <p:sldId id="270" r:id="rId55"/>
    <p:sldId id="269" r:id="rId56"/>
    <p:sldId id="279" r:id="rId57"/>
    <p:sldId id="271" r:id="rId58"/>
    <p:sldId id="278" r:id="rId59"/>
    <p:sldId id="297" r:id="rId60"/>
    <p:sldId id="328" r:id="rId61"/>
    <p:sldId id="327" r:id="rId62"/>
    <p:sldId id="283" r:id="rId63"/>
    <p:sldId id="285" r:id="rId64"/>
    <p:sldId id="286" r:id="rId65"/>
    <p:sldId id="298" r:id="rId66"/>
    <p:sldId id="335" r:id="rId67"/>
    <p:sldId id="28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DCDC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FABD-B657-4537-8D23-A31876246E87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41CED-0870-440F-A1B5-EE0D20F2B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3/27/18 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5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9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58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6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0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4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8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6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2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48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5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8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5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1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86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1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0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4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10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0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3/27/18 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2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6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1845686576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9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6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6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2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647381"/>
            <a:ext cx="9144000" cy="8863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University of British Columbia - ICCS – Vancouver, Canada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Diego </a:t>
            </a:r>
            <a:r>
              <a:rPr lang="en-US" dirty="0" err="1">
                <a:solidFill>
                  <a:schemeClr val="bg1"/>
                </a:solidFill>
              </a:rPr>
              <a:t>Casati</a:t>
            </a:r>
            <a:r>
              <a:rPr lang="en-US" dirty="0">
                <a:solidFill>
                  <a:schemeClr val="bg1"/>
                </a:solidFill>
              </a:rPr>
              <a:t> – Senior Software Engineer</a:t>
            </a:r>
          </a:p>
          <a:p>
            <a:r>
              <a:rPr lang="en-US" dirty="0">
                <a:solidFill>
                  <a:schemeClr val="bg1"/>
                </a:solidFill>
              </a:rPr>
              <a:t>Commercial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16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2906279"/>
            <a:ext cx="6341918" cy="8136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(1) </a:t>
            </a:r>
            <a:r>
              <a:rPr lang="en-US" b="1" dirty="0">
                <a:solidFill>
                  <a:srgbClr val="FF0000"/>
                </a:solidFill>
              </a:rPr>
              <a:t>migrate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have their workload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For replication (e.g.: backup)</a:t>
            </a:r>
          </a:p>
          <a:p>
            <a:r>
              <a:rPr lang="en-CA" dirty="0"/>
              <a:t>To comply with a scheduled downtime (e.g.: keep a service running by moving data between Data Centers)</a:t>
            </a:r>
          </a:p>
          <a:p>
            <a:r>
              <a:rPr lang="en-CA" dirty="0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133"/>
            <a:ext cx="4378036" cy="5538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(2) </a:t>
            </a:r>
            <a:r>
              <a:rPr lang="en-US" b="1" dirty="0">
                <a:solidFill>
                  <a:srgbClr val="FF0000"/>
                </a:solidFill>
              </a:rPr>
              <a:t>spanning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two clouds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D3691D2-11A4-D646-8E31-D575E49A36A9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5E21BE-4DBC-A04D-9667-B24DDF05A38B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 increased </a:t>
            </a:r>
            <a:r>
              <a:rPr lang="en-CA" dirty="0">
                <a:solidFill>
                  <a:srgbClr val="FF0000"/>
                </a:solidFill>
              </a:rPr>
              <a:t>availability</a:t>
            </a:r>
          </a:p>
          <a:p>
            <a:r>
              <a:rPr lang="en-CA" dirty="0"/>
              <a:t>To provide load balancing</a:t>
            </a:r>
          </a:p>
          <a:p>
            <a:r>
              <a:rPr lang="en-CA" dirty="0"/>
              <a:t>To connect to an existing Data Center (e.g.: on premise)</a:t>
            </a:r>
          </a:p>
        </p:txBody>
      </p:sp>
    </p:spTree>
    <p:extLst>
      <p:ext uri="{BB962C8B-B14F-4D97-AF65-F5344CB8AC3E}">
        <p14:creationId xmlns:p14="http://schemas.microsoft.com/office/powerpoint/2010/main" val="3371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AWS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2386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143586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7" y="965199"/>
            <a:ext cx="7367331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site-to-site </a:t>
            </a:r>
            <a:r>
              <a:rPr lang="en-US" sz="5400" b="1" dirty="0">
                <a:solidFill>
                  <a:srgbClr val="FF0000"/>
                </a:solidFill>
              </a:rPr>
              <a:t>VPN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between the clouds using </a:t>
            </a:r>
            <a:r>
              <a:rPr lang="en-US" sz="5400" dirty="0">
                <a:solidFill>
                  <a:srgbClr val="FF0000"/>
                </a:solidFill>
              </a:rPr>
              <a:t>open source </a:t>
            </a:r>
            <a:r>
              <a:rPr lang="en-US" sz="5400" dirty="0"/>
              <a:t>components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1774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4364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41A412-601B-404F-B24F-4A7EF43AD818}"/>
              </a:ext>
            </a:extLst>
          </p:cNvPr>
          <p:cNvSpPr/>
          <p:nvPr/>
        </p:nvSpPr>
        <p:spPr>
          <a:xfrm>
            <a:off x="5633545" y="3972910"/>
            <a:ext cx="1828800" cy="746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VPN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5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79C2-485B-694E-A4CE-FBB6B255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4" y="0"/>
            <a:ext cx="861568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Common V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ocabulary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68476"/>
              </p:ext>
            </p:extLst>
          </p:nvPr>
        </p:nvGraphicFramePr>
        <p:xfrm>
          <a:off x="556532" y="1998358"/>
          <a:ext cx="10696823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9859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8956964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 err="1"/>
                        <a:t>Jumpbox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jump server is a </a:t>
                      </a:r>
                      <a:r>
                        <a:rPr lang="en-CA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hardened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 monitored device that spans two dissimilar security zones and provides a controlled means of access between them.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network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VPN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extends a </a:t>
                      </a:r>
                      <a:r>
                        <a:rPr lang="en-CA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network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across a public network, and enables users to send and receive data across shared or public networks as if their computing devices were directly connected to the private network.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98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 Vocabulary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57052"/>
              </p:ext>
            </p:extLst>
          </p:nvPr>
        </p:nvGraphicFramePr>
        <p:xfrm>
          <a:off x="5912427" y="1998358"/>
          <a:ext cx="6151418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VPC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cloud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(VPC)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 virtual network dedicated to your AWS account. 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EIP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 IP </a:t>
                      </a:r>
                      <a:r>
                        <a:rPr lang="en-CA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static, public IPv4 address designed for dynamic cloud computing.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Security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group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acts as a virtual firewall for your instance to control inbound and outbound traffic</a:t>
                      </a:r>
                      <a:endParaRPr lang="en-US" sz="4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2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 Vocabulary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B6592F-D7E2-D94E-82EB-06A8C5F74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55544"/>
              </p:ext>
            </p:extLst>
          </p:nvPr>
        </p:nvGraphicFramePr>
        <p:xfrm>
          <a:off x="556532" y="1675226"/>
          <a:ext cx="6151418" cy="486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VNET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Virtual Network enables Azure resources to communicate with each other and the internet.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PIP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PIP is a </a:t>
                      </a:r>
                      <a:r>
                        <a:rPr lang="en-CA" sz="2000" b="0" i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instance-level IP 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associated with the VM in addition to the VIP.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NSG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security group (NSG)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a list of security rules that allow or deny network traffic to resources connected to Azure Virtual Networks (</a:t>
                      </a:r>
                      <a:r>
                        <a:rPr lang="en-CA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VNet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4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UDR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User defined routes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15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4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89E1-996D-BA47-84DF-2C5D7C8F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breakdown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D6AA3-E1BB-3541-9865-EE1ACFE2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58" y="1550010"/>
            <a:ext cx="7550363" cy="51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5FC68C-DEF0-3E42-ADA5-5E4DA110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1717763" y="131000"/>
            <a:ext cx="8775830" cy="6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90724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????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Database: Cassandra</a:t>
            </a:r>
          </a:p>
        </p:txBody>
      </p:sp>
    </p:spTree>
    <p:extLst>
      <p:ext uri="{BB962C8B-B14F-4D97-AF65-F5344CB8AC3E}">
        <p14:creationId xmlns:p14="http://schemas.microsoft.com/office/powerpoint/2010/main" val="231857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94DE4-A848-D84A-BD39-C66926C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7"/>
          <a:stretch/>
        </p:blipFill>
        <p:spPr>
          <a:xfrm>
            <a:off x="296881" y="1584326"/>
            <a:ext cx="3779520" cy="2492933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87EF8-3822-9249-AA8B-09FAB738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97" y="1153722"/>
            <a:ext cx="7121951" cy="292353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Apache Cassandra is a free and open-source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distributed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 NoSQL database management system designed to handle large amounts of data across many commodity servers, providing high availability with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no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288734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need a Distributed Database?</a:t>
            </a:r>
          </a:p>
        </p:txBody>
      </p:sp>
    </p:spTree>
    <p:extLst>
      <p:ext uri="{BB962C8B-B14F-4D97-AF65-F5344CB8AC3E}">
        <p14:creationId xmlns:p14="http://schemas.microsoft.com/office/powerpoint/2010/main" val="2655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1786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</a:t>
            </a:r>
            <a:r>
              <a:rPr lang="en-US" sz="5800" dirty="0"/>
              <a:t>need c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ontainers?</a:t>
            </a:r>
          </a:p>
        </p:txBody>
      </p:sp>
    </p:spTree>
    <p:extLst>
      <p:ext uri="{BB962C8B-B14F-4D97-AF65-F5344CB8AC3E}">
        <p14:creationId xmlns:p14="http://schemas.microsoft.com/office/powerpoint/2010/main" val="719150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A9F-5EF7-F640-9C85-D86646E2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FE91-1EA2-574C-BBBE-42E1DAED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EBFA4-129F-5544-8371-8E0DE193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3" y="0"/>
            <a:ext cx="1070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”Pets vs Cattle”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275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A9F-5EF7-F640-9C85-D86646E2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FE91-1EA2-574C-BBBE-42E1DAED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EBFA4-129F-5544-8371-8E0DE193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3" y="0"/>
            <a:ext cx="1070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39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Any issues with containers?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177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875045B4-BF54-4A3C-ADBF-97A4D72A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r="4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Containers Orchestration: Kubernetes</a:t>
            </a:r>
          </a:p>
        </p:txBody>
      </p:sp>
    </p:spTree>
    <p:extLst>
      <p:ext uri="{BB962C8B-B14F-4D97-AF65-F5344CB8AC3E}">
        <p14:creationId xmlns:p14="http://schemas.microsoft.com/office/powerpoint/2010/main" val="298127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F533-8918-8F4C-9297-C3E45F17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008303"/>
            <a:ext cx="8269224" cy="206356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Kubernetes</a:t>
            </a:r>
            <a:r>
              <a:rPr lang="en-CA" dirty="0"/>
              <a:t> is an open-source system for automating deployment, scaling, and management of containerized applications.</a:t>
            </a:r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38133D-B65A-014F-9B48-69C2B45B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07" r="32990" b="27647"/>
          <a:stretch/>
        </p:blipFill>
        <p:spPr>
          <a:xfrm>
            <a:off x="8380324" y="1923563"/>
            <a:ext cx="3195375" cy="31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C1EAF-52CA-DC46-97BA-DE7431046A64}"/>
              </a:ext>
            </a:extLst>
          </p:cNvPr>
          <p:cNvSpPr txBox="1"/>
          <p:nvPr/>
        </p:nvSpPr>
        <p:spPr>
          <a:xfrm>
            <a:off x="2878281" y="6089073"/>
            <a:ext cx="645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www.redhat.com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/topics/containers/what-is-</a:t>
            </a:r>
            <a:r>
              <a:rPr lang="en-US" dirty="0" err="1"/>
              <a:t>kubernetes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CCEBB-643F-DF4C-AC8D-AA61C2EB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6" y="667803"/>
            <a:ext cx="9178636" cy="52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21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E2F05DB-F60F-044F-85E9-81E0D2194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044" y="643466"/>
            <a:ext cx="7603912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279CE-534B-7340-816B-D8A836B4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ACS-Engine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</a:t>
            </a:r>
            <a:r>
              <a:rPr lang="en-US" dirty="0" err="1"/>
              <a:t>acs</a:t>
            </a:r>
            <a:r>
              <a:rPr lang="en-US" dirty="0"/>
              <a:t>-engine</a:t>
            </a:r>
          </a:p>
        </p:txBody>
      </p:sp>
    </p:spTree>
    <p:extLst>
      <p:ext uri="{BB962C8B-B14F-4D97-AF65-F5344CB8AC3E}">
        <p14:creationId xmlns:p14="http://schemas.microsoft.com/office/powerpoint/2010/main" val="106043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47ECD45-FCC0-A845-97EB-877D1204C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804" y="405400"/>
            <a:ext cx="5998392" cy="512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5D161-1DA2-4848-A177-D365D09B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KOPS</a:t>
            </a:r>
            <a:br>
              <a:rPr lang="en-US" dirty="0"/>
            </a:br>
            <a:r>
              <a:rPr lang="en-US" sz="3100" dirty="0"/>
              <a:t>https://</a:t>
            </a:r>
            <a:r>
              <a:rPr lang="en-US" sz="3100" dirty="0" err="1"/>
              <a:t>github.com</a:t>
            </a:r>
            <a:r>
              <a:rPr lang="en-US" sz="3100" dirty="0"/>
              <a:t>/</a:t>
            </a:r>
            <a:r>
              <a:rPr lang="en-US" sz="3100" dirty="0" err="1"/>
              <a:t>kubernetes</a:t>
            </a:r>
            <a:r>
              <a:rPr lang="en-US" sz="3100" dirty="0"/>
              <a:t>/kops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73720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connect two networks?</a:t>
            </a:r>
          </a:p>
        </p:txBody>
      </p:sp>
    </p:spTree>
    <p:extLst>
      <p:ext uri="{BB962C8B-B14F-4D97-AF65-F5344CB8AC3E}">
        <p14:creationId xmlns:p14="http://schemas.microsoft.com/office/powerpoint/2010/main" val="63040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</a:t>
            </a:r>
            <a:r>
              <a:rPr lang="en-US" sz="5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securely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two networks?</a:t>
            </a:r>
          </a:p>
        </p:txBody>
      </p:sp>
    </p:spTree>
    <p:extLst>
      <p:ext uri="{BB962C8B-B14F-4D97-AF65-F5344CB8AC3E}">
        <p14:creationId xmlns:p14="http://schemas.microsoft.com/office/powerpoint/2010/main" val="20222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" y="25022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VPN – Virtual Private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Connects networks</a:t>
            </a:r>
          </a:p>
          <a:p>
            <a:r>
              <a:rPr lang="en-CA" dirty="0"/>
              <a:t>Many options – from easy to hard</a:t>
            </a:r>
          </a:p>
          <a:p>
            <a:r>
              <a:rPr lang="en-CA" dirty="0"/>
              <a:t> Encrypted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6017329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54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– Virtual Private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B9BC9-E41D-F040-B48A-801382B4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2992"/>
            <a:ext cx="10642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worked, what failed and lessons learned.</a:t>
            </a:r>
          </a:p>
        </p:txBody>
      </p:sp>
    </p:spTree>
    <p:extLst>
      <p:ext uri="{BB962C8B-B14F-4D97-AF65-F5344CB8AC3E}">
        <p14:creationId xmlns:p14="http://schemas.microsoft.com/office/powerpoint/2010/main" val="7713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41" y="2491787"/>
            <a:ext cx="521313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Let’s look at VPN options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2640603"/>
            <a:ext cx="5126182" cy="104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IPsec</a:t>
            </a:r>
          </a:p>
          <a:p>
            <a:r>
              <a:rPr lang="en-CA" dirty="0" err="1"/>
              <a:t>OpenVPN</a:t>
            </a:r>
            <a:endParaRPr lang="en-CA" dirty="0"/>
          </a:p>
          <a:p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6017329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2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EC8B4-D830-2A47-83C7-F5F3B120F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r="13625"/>
          <a:stretch/>
        </p:blipFill>
        <p:spPr>
          <a:xfrm>
            <a:off x="1" y="263765"/>
            <a:ext cx="4884074" cy="3277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6CB3397-C0E8-1F45-9930-7ED291EFC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0" t="10088" r="33293" b="11811"/>
          <a:stretch/>
        </p:blipFill>
        <p:spPr>
          <a:xfrm>
            <a:off x="1737819" y="3541314"/>
            <a:ext cx="1266639" cy="1633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8654-B4A9-C343-BB16-07D2DA5E27F3}"/>
              </a:ext>
            </a:extLst>
          </p:cNvPr>
          <p:cNvSpPr txBox="1"/>
          <p:nvPr/>
        </p:nvSpPr>
        <p:spPr>
          <a:xfrm>
            <a:off x="514297" y="5174410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NIGHTMARE MODE</a:t>
            </a:r>
          </a:p>
        </p:txBody>
      </p:sp>
    </p:spTree>
    <p:extLst>
      <p:ext uri="{BB962C8B-B14F-4D97-AF65-F5344CB8AC3E}">
        <p14:creationId xmlns:p14="http://schemas.microsoft.com/office/powerpoint/2010/main" val="2462527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86529-C44C-A74F-800B-A5BBF5DE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3" y="643466"/>
            <a:ext cx="7103253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F53C0-F9D3-6A44-978B-FD91286D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OSI Model – It’s 1999 all over again</a:t>
            </a:r>
          </a:p>
        </p:txBody>
      </p:sp>
    </p:spTree>
    <p:extLst>
      <p:ext uri="{BB962C8B-B14F-4D97-AF65-F5344CB8AC3E}">
        <p14:creationId xmlns:p14="http://schemas.microsoft.com/office/powerpoint/2010/main" val="261890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640955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stCxn id="12" idx="1"/>
            <a:endCxn id="7" idx="3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95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AB77-0054-D94E-98F6-240896E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7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IPsec and its </a:t>
            </a:r>
            <a:br>
              <a:rPr lang="en-US" dirty="0"/>
            </a:br>
            <a:r>
              <a:rPr lang="en-US" dirty="0"/>
              <a:t>RFCs – </a:t>
            </a:r>
            <a:br>
              <a:rPr lang="en-US" dirty="0"/>
            </a:br>
            <a:r>
              <a:rPr lang="en-US" dirty="0"/>
              <a:t>This is HARD!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069C-E1D1-BB45-B343-3F4F7589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87" y="0"/>
            <a:ext cx="6731313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08DA32F-033B-B141-824D-602A79E5E03C}"/>
              </a:ext>
            </a:extLst>
          </p:cNvPr>
          <p:cNvSpPr/>
          <p:nvPr/>
        </p:nvSpPr>
        <p:spPr>
          <a:xfrm>
            <a:off x="4622487" y="225083"/>
            <a:ext cx="478302" cy="6386732"/>
          </a:xfrm>
          <a:prstGeom prst="leftBrac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0" y="3949277"/>
            <a:ext cx="564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www.openiked.org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3795926" y="455609"/>
            <a:ext cx="5474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Fear not  </a:t>
            </a:r>
            <a:r>
              <a:rPr lang="en-US" sz="3600" dirty="0" err="1"/>
              <a:t>OpenIKED</a:t>
            </a:r>
            <a:r>
              <a:rPr lang="en-US" sz="3600" dirty="0"/>
              <a:t> is 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88649-4643-8D44-8F0C-9C182BE2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1817240"/>
            <a:ext cx="5943111" cy="19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274383-487A-B64F-8C97-545D649074A4}"/>
              </a:ext>
            </a:extLst>
          </p:cNvPr>
          <p:cNvSpPr/>
          <p:nvPr/>
        </p:nvSpPr>
        <p:spPr>
          <a:xfrm>
            <a:off x="6302326" y="1817240"/>
            <a:ext cx="5523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OpenIKED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is a </a:t>
            </a:r>
            <a:r>
              <a:rPr lang="en-CA" sz="2800" b="1" dirty="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FREE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implementation of the Internet Key Exchange (IKEv2) protocol which performs mutual authentication and which establishes and maintains IPsec VPN security policies and associations (SAs) between peers. </a:t>
            </a:r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3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23569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408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failed?</a:t>
            </a:r>
          </a:p>
        </p:txBody>
      </p:sp>
    </p:spTree>
    <p:extLst>
      <p:ext uri="{BB962C8B-B14F-4D97-AF65-F5344CB8AC3E}">
        <p14:creationId xmlns:p14="http://schemas.microsoft.com/office/powerpoint/2010/main" val="56183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#FAIL!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68531"/>
              </p:ext>
            </p:extLst>
          </p:nvPr>
        </p:nvGraphicFramePr>
        <p:xfrm>
          <a:off x="321564" y="2057400"/>
          <a:ext cx="11548874" cy="3064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931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68738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4205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Why it failed?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763090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Tunnels did not sync</a:t>
                      </a:r>
                    </a:p>
                    <a:p>
                      <a:r>
                        <a:rPr lang="en-US" sz="2400" dirty="0"/>
                        <a:t>Hard to troubleshoot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GRE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GIF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IPsec</a:t>
                      </a:r>
                      <a:r>
                        <a:rPr lang="en-US" sz="2400" dirty="0"/>
                        <a:t> tunnel on FreeBSD (need either GRE or GIF…)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30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9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Ignite your curiosity by showing a real use case of an engineering exercise.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3854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0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worked?</a:t>
            </a:r>
          </a:p>
        </p:txBody>
      </p:sp>
    </p:spTree>
    <p:extLst>
      <p:ext uri="{BB962C8B-B14F-4D97-AF65-F5344CB8AC3E}">
        <p14:creationId xmlns:p14="http://schemas.microsoft.com/office/powerpoint/2010/main" val="1102316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#IT_WORKS!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89036"/>
              </p:ext>
            </p:extLst>
          </p:nvPr>
        </p:nvGraphicFramePr>
        <p:xfrm>
          <a:off x="321563" y="2057400"/>
          <a:ext cx="11548871" cy="3244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04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83456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893738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SSH-based 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 testing only. Overhead is too high. Refer to </a:t>
                      </a:r>
                      <a:r>
                        <a:rPr lang="en-US" sz="2400" dirty="0" err="1"/>
                        <a:t>ssh</a:t>
                      </a:r>
                      <a:r>
                        <a:rPr lang="en-US" sz="2400" dirty="0"/>
                        <a:t>(1) for details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VM to Gateway service (both AWS and Azure)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Works for NVAs such as Cisco ASA’s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IKEv2 tunnel with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OpenBSD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IPsec. Easiest OSS option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196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3D2D-5148-CB4C-8623-FF1BCDC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32263-E99E-6048-B888-47797569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9" y="0"/>
            <a:ext cx="119407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02FB6-EA54-554E-8AE3-459471641435}"/>
              </a:ext>
            </a:extLst>
          </p:cNvPr>
          <p:cNvSpPr/>
          <p:nvPr/>
        </p:nvSpPr>
        <p:spPr>
          <a:xfrm>
            <a:off x="125649" y="1434905"/>
            <a:ext cx="3039582" cy="255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8547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 on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OpenBSD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080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Why OpenBSD?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4147910" y="19719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4555618" y="1581126"/>
            <a:ext cx="7401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r>
              <a:rPr lang="en-US" dirty="0"/>
              <a:t>, multi-platform </a:t>
            </a:r>
            <a:r>
              <a:rPr lang="en-US" dirty="0">
                <a:solidFill>
                  <a:srgbClr val="FF0000"/>
                </a:solidFill>
              </a:rPr>
              <a:t>4.4BSD-based UNIX-like </a:t>
            </a:r>
            <a:r>
              <a:rPr lang="en-US" dirty="0"/>
              <a:t>operating system.</a:t>
            </a:r>
          </a:p>
          <a:p>
            <a:pPr marL="342900" indent="-342900">
              <a:buAutoNum type="arabicPeriod"/>
            </a:pPr>
            <a:r>
              <a:rPr lang="en-US" b="1" dirty="0"/>
              <a:t>Proactive security </a:t>
            </a:r>
            <a:r>
              <a:rPr lang="en-US" dirty="0"/>
              <a:t>(</a:t>
            </a:r>
            <a:r>
              <a:rPr lang="en-US" dirty="0" err="1"/>
              <a:t>strlcpy</a:t>
            </a:r>
            <a:r>
              <a:rPr lang="en-US" dirty="0"/>
              <a:t>, </a:t>
            </a:r>
            <a:r>
              <a:rPr lang="en-US" dirty="0" err="1"/>
              <a:t>strlcat</a:t>
            </a:r>
            <a:r>
              <a:rPr lang="en-US" dirty="0"/>
              <a:t>, W^X, privilege separation, …)</a:t>
            </a:r>
          </a:p>
          <a:p>
            <a:pPr marL="342900" indent="-342900">
              <a:buAutoNum type="arabicPeriod"/>
            </a:pPr>
            <a:r>
              <a:rPr lang="en-US" dirty="0"/>
              <a:t>Many of our day-today tools in the base install (by default):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tmux</a:t>
            </a:r>
            <a:r>
              <a:rPr lang="en-US" dirty="0"/>
              <a:t>, </a:t>
            </a:r>
            <a:r>
              <a:rPr lang="en-US" dirty="0" err="1"/>
              <a:t>nvi</a:t>
            </a:r>
            <a:r>
              <a:rPr lang="en-US" dirty="0"/>
              <a:t>, OpenSSH, mg (emacs-like), </a:t>
            </a:r>
            <a:r>
              <a:rPr lang="en-US" dirty="0" err="1"/>
              <a:t>tcpdump</a:t>
            </a:r>
            <a:r>
              <a:rPr lang="en-US" dirty="0"/>
              <a:t>, 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Infrastructure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OpenIKED</a:t>
            </a:r>
            <a:r>
              <a:rPr lang="en-US" b="1" dirty="0">
                <a:solidFill>
                  <a:srgbClr val="FF0000"/>
                </a:solidFill>
              </a:rPr>
              <a:t> – IKEv2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OpenBGPD</a:t>
            </a:r>
            <a:r>
              <a:rPr lang="en-US" dirty="0"/>
              <a:t> – BGP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OpenNTPD</a:t>
            </a:r>
            <a:r>
              <a:rPr lang="en-US" dirty="0"/>
              <a:t> – NTP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OpenOSPFD</a:t>
            </a:r>
            <a:r>
              <a:rPr lang="en-US" dirty="0"/>
              <a:t> – OSPF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OpenSMTPD</a:t>
            </a:r>
            <a:r>
              <a:rPr lang="en-US" dirty="0"/>
              <a:t> – SMTP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Relayd</a:t>
            </a:r>
            <a:r>
              <a:rPr lang="en-US" dirty="0"/>
              <a:t> – L3/7 Load balancer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httpd</a:t>
            </a:r>
            <a:r>
              <a:rPr lang="en-US" dirty="0"/>
              <a:t> – HTTP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ACME-client – ACME certificate client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Rebound – DNS proxy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PF - firewall</a:t>
            </a:r>
          </a:p>
        </p:txBody>
      </p:sp>
      <p:pic>
        <p:nvPicPr>
          <p:cNvPr id="1026" name="Picture 2" descr="http://www.openbsd.org/images/poster5.jpg">
            <a:extLst>
              <a:ext uri="{FF2B5EF4-FFF2-40B4-BE49-F238E27FC236}">
                <a16:creationId xmlns:a16="http://schemas.microsoft.com/office/drawing/2014/main" id="{17786913-FDE1-4CC5-88DD-B02DD266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" y="475459"/>
            <a:ext cx="4047426" cy="5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53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</p:spTree>
    <p:extLst>
      <p:ext uri="{BB962C8B-B14F-4D97-AF65-F5344CB8AC3E}">
        <p14:creationId xmlns:p14="http://schemas.microsoft.com/office/powerpoint/2010/main" val="1961216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5958347" y="1924664"/>
            <a:ext cx="6209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VPC with a large network (e.g.: 192.168.0.0/16)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disable source/</a:t>
            </a:r>
            <a:r>
              <a:rPr lang="en-US" sz="2000" b="1" dirty="0" err="1">
                <a:solidFill>
                  <a:srgbClr val="FF0000"/>
                </a:solidFill>
              </a:rPr>
              <a:t>dest</a:t>
            </a:r>
            <a:r>
              <a:rPr lang="en-US" sz="2000" b="1" dirty="0">
                <a:solidFill>
                  <a:srgbClr val="FF0000"/>
                </a:solidFill>
              </a:rPr>
              <a:t> check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an Elastic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666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119275" y="1997839"/>
            <a:ext cx="67387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</a:t>
            </a:r>
            <a:r>
              <a:rPr lang="en-US" sz="2000" dirty="0" err="1"/>
              <a:t>VNet</a:t>
            </a:r>
            <a:r>
              <a:rPr lang="en-US" sz="2000" dirty="0"/>
              <a:t> with a large network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 (via Azure CLI)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enable IP forwarding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192.168.0.0/16) on the UDR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 Public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5368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290051" y="171305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iked.conf</a:t>
            </a:r>
            <a:endParaRPr lang="en-US" b="1" dirty="0"/>
          </a:p>
          <a:p>
            <a:r>
              <a:rPr lang="en-US" b="1" dirty="0"/>
              <a:t>-----------------------------------------------------------------------------------</a:t>
            </a:r>
          </a:p>
          <a:p>
            <a:r>
              <a:rPr lang="en-US" dirty="0" err="1"/>
              <a:t>local_gw</a:t>
            </a:r>
            <a:r>
              <a:rPr lang="en-US" dirty="0"/>
              <a:t> = "51.143.95.27"</a:t>
            </a:r>
          </a:p>
          <a:p>
            <a:r>
              <a:rPr lang="en-US" dirty="0" err="1"/>
              <a:t>remote_gw</a:t>
            </a:r>
            <a:r>
              <a:rPr lang="en-US" dirty="0"/>
              <a:t> = "34.233.91.14"</a:t>
            </a:r>
          </a:p>
          <a:p>
            <a:r>
              <a:rPr lang="en-US" dirty="0" err="1"/>
              <a:t>local_net</a:t>
            </a:r>
            <a:r>
              <a:rPr lang="en-US" dirty="0"/>
              <a:t> = "10.0.0.0/16"</a:t>
            </a:r>
          </a:p>
          <a:p>
            <a:r>
              <a:rPr lang="en-US" dirty="0" err="1"/>
              <a:t>remote_net</a:t>
            </a:r>
            <a:r>
              <a:rPr lang="en-US" dirty="0"/>
              <a:t> = "192.168.0.0/16”</a:t>
            </a:r>
          </a:p>
          <a:p>
            <a:r>
              <a:rPr lang="en-US" dirty="0" err="1"/>
              <a:t>kops_net</a:t>
            </a:r>
            <a:r>
              <a:rPr lang="en-US" dirty="0"/>
              <a:t> = "100.64.0.0/10"</a:t>
            </a:r>
          </a:p>
          <a:p>
            <a:r>
              <a:rPr lang="en-US" dirty="0"/>
              <a:t>state = "active"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kops_net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2F62E-15BA-4955-A551-A6E4BBADE673}"/>
              </a:ext>
            </a:extLst>
          </p:cNvPr>
          <p:cNvSpPr txBox="1"/>
          <p:nvPr/>
        </p:nvSpPr>
        <p:spPr>
          <a:xfrm>
            <a:off x="290051" y="1343841"/>
            <a:ext cx="1925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E913B-015E-D54E-88B6-458A3CD4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51" y="2380194"/>
            <a:ext cx="5708792" cy="34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7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371F239-712D-428B-A0DD-F9B4D98BF53A}"/>
              </a:ext>
            </a:extLst>
          </p:cNvPr>
          <p:cNvSpPr/>
          <p:nvPr/>
        </p:nvSpPr>
        <p:spPr>
          <a:xfrm>
            <a:off x="6386051" y="24968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enable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start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sysctl</a:t>
            </a:r>
            <a:r>
              <a:rPr lang="en-US" b="1" dirty="0"/>
              <a:t> –w </a:t>
            </a:r>
            <a:r>
              <a:rPr lang="en-US" b="1" dirty="0" err="1"/>
              <a:t>net.inet.ip.forwarding</a:t>
            </a:r>
            <a:r>
              <a:rPr lang="en-US" b="1" dirty="0"/>
              <a:t>=1</a:t>
            </a:r>
          </a:p>
          <a:p>
            <a:endParaRPr lang="en-US" b="1" dirty="0"/>
          </a:p>
          <a:p>
            <a:r>
              <a:rPr lang="en-US" b="1" dirty="0"/>
              <a:t>To check if </a:t>
            </a:r>
            <a:r>
              <a:rPr lang="en-US" b="1" dirty="0" err="1"/>
              <a:t>Ipsec</a:t>
            </a:r>
            <a:r>
              <a:rPr lang="en-US" b="1" dirty="0"/>
              <a:t> is working:</a:t>
            </a:r>
          </a:p>
          <a:p>
            <a:r>
              <a:rPr lang="en-US" b="1" dirty="0"/>
              <a:t># </a:t>
            </a:r>
            <a:r>
              <a:rPr lang="en-US" b="1" dirty="0" err="1"/>
              <a:t>ipsecctl</a:t>
            </a:r>
            <a:r>
              <a:rPr lang="en-US" b="1" dirty="0"/>
              <a:t> –</a:t>
            </a:r>
            <a:r>
              <a:rPr lang="en-US" b="1" dirty="0" err="1"/>
              <a:t>sa</a:t>
            </a:r>
            <a:endParaRPr lang="en-US" b="1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24B8B-2AD0-4140-B522-AC0A702FF25C}"/>
              </a:ext>
            </a:extLst>
          </p:cNvPr>
          <p:cNvSpPr txBox="1"/>
          <p:nvPr/>
        </p:nvSpPr>
        <p:spPr>
          <a:xfrm>
            <a:off x="6445056" y="1944283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18834-0E50-2F4B-AD6C-C8CDB401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5948"/>
            <a:ext cx="6212426" cy="26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4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0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3700766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C773C-312F-D942-86A4-8B99F88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53" y="0"/>
            <a:ext cx="56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8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7348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goal:</a:t>
            </a:r>
          </a:p>
        </p:txBody>
      </p:sp>
    </p:spTree>
    <p:extLst>
      <p:ext uri="{BB962C8B-B14F-4D97-AF65-F5344CB8AC3E}">
        <p14:creationId xmlns:p14="http://schemas.microsoft.com/office/powerpoint/2010/main" val="3255185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gn lit up at night&#10;&#10;Description generated with very high confidence">
            <a:extLst>
              <a:ext uri="{FF2B5EF4-FFF2-40B4-BE49-F238E27FC236}">
                <a16:creationId xmlns:a16="http://schemas.microsoft.com/office/drawing/2014/main" id="{4CCF8133-80F1-4D7D-9631-E677856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22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5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REMEMBER THIS ?</a:t>
            </a:r>
          </a:p>
        </p:txBody>
      </p:sp>
    </p:spTree>
    <p:extLst>
      <p:ext uri="{BB962C8B-B14F-4D97-AF65-F5344CB8AC3E}">
        <p14:creationId xmlns:p14="http://schemas.microsoft.com/office/powerpoint/2010/main" val="1628802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</a:t>
            </a:r>
            <a:r>
              <a:rPr lang="en-US" sz="3200" dirty="0"/>
              <a:t> WITH CASSANDRA !</a:t>
            </a:r>
            <a:endParaRPr lang="en-US" sz="3200" kern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BB95C-6E49-4D7E-91C1-8B53BB08E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310568" y="2558059"/>
            <a:ext cx="3194387" cy="381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471E9-D5FE-41AB-A440-F224B5FC96F2}"/>
              </a:ext>
            </a:extLst>
          </p:cNvPr>
          <p:cNvSpPr txBox="1"/>
          <p:nvPr/>
        </p:nvSpPr>
        <p:spPr>
          <a:xfrm>
            <a:off x="2417275" y="4542772"/>
            <a:ext cx="980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AD2F3-69C9-41F7-86E8-66397571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354146" y="2625458"/>
            <a:ext cx="3194387" cy="381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A7715-3B4F-4480-8A2D-49ADAD628565}"/>
              </a:ext>
            </a:extLst>
          </p:cNvPr>
          <p:cNvSpPr txBox="1"/>
          <p:nvPr/>
        </p:nvSpPr>
        <p:spPr>
          <a:xfrm>
            <a:off x="9376074" y="4604116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AZURE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BD47BB2-0661-4B96-8680-E97982EF1D8F}"/>
              </a:ext>
            </a:extLst>
          </p:cNvPr>
          <p:cNvSpPr/>
          <p:nvPr/>
        </p:nvSpPr>
        <p:spPr>
          <a:xfrm>
            <a:off x="4462563" y="4693112"/>
            <a:ext cx="3891583" cy="5847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51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35EA-D216-7B44-9FB9-9E151CC64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64582" y="3021356"/>
            <a:ext cx="543605" cy="64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0E592-C113-8341-8F5D-D9B01DE72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0697430" y="2905532"/>
            <a:ext cx="543605" cy="64843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072F59-5EDE-BC48-8B51-F026B319D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26304"/>
              </p:ext>
            </p:extLst>
          </p:nvPr>
        </p:nvGraphicFramePr>
        <p:xfrm>
          <a:off x="8026401" y="6150640"/>
          <a:ext cx="3594798" cy="275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449">
                  <a:extLst>
                    <a:ext uri="{9D8B030D-6E8A-4147-A177-3AD203B41FA5}">
                      <a16:colId xmlns:a16="http://schemas.microsoft.com/office/drawing/2014/main" val="2066387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7812508"/>
                    </a:ext>
                  </a:extLst>
                </a:gridCol>
                <a:gridCol w="1664399">
                  <a:extLst>
                    <a:ext uri="{9D8B030D-6E8A-4147-A177-3AD203B41FA5}">
                      <a16:colId xmlns:a16="http://schemas.microsoft.com/office/drawing/2014/main" val="1836004766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100.64.0.0/10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10.0.1.4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KOPS Network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7763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D96093-CA30-DF41-9490-658DA9B4D174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1408187" y="3345574"/>
            <a:ext cx="6618214" cy="294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43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better view of the design choices when connecting public clouds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that failures will happen – and that’s ok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Reach out for help. Talk to the community.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4158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27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8EA2-0D08-E44A-B6AD-91180D9D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772" y="0"/>
            <a:ext cx="2932387" cy="1134867"/>
          </a:xfrm>
        </p:spPr>
        <p:txBody>
          <a:bodyPr>
            <a:normAutofit/>
          </a:bodyPr>
          <a:lstStyle/>
          <a:p>
            <a:r>
              <a:rPr lang="en-US" sz="4800" dirty="0"/>
              <a:t>Questions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6302-FAA0-5349-849D-8C842DA6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28" y="1282920"/>
            <a:ext cx="3118813" cy="31188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9C167-6C34-DA49-90E4-A4E0156049A0}"/>
              </a:ext>
            </a:extLst>
          </p:cNvPr>
          <p:cNvSpPr txBox="1"/>
          <p:nvPr/>
        </p:nvSpPr>
        <p:spPr>
          <a:xfrm>
            <a:off x="3731349" y="4549786"/>
            <a:ext cx="4331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diegocasati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@twitter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C8D91-14E9-9444-9311-E32AA8AABBAB}"/>
              </a:ext>
            </a:extLst>
          </p:cNvPr>
          <p:cNvSpPr/>
          <p:nvPr/>
        </p:nvSpPr>
        <p:spPr>
          <a:xfrm>
            <a:off x="1912739" y="5313392"/>
            <a:ext cx="835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dcasati</a:t>
            </a:r>
            <a:r>
              <a:rPr lang="en-US" sz="3600" dirty="0"/>
              <a:t>/cross-cloud-</a:t>
            </a:r>
            <a:r>
              <a:rPr lang="en-US" sz="3600" dirty="0" err="1"/>
              <a:t>vpn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892273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13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91306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42F2D-54D2-A247-BBD4-D54870C1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6" t="1777" r="3619"/>
          <a:stretch/>
        </p:blipFill>
        <p:spPr>
          <a:xfrm>
            <a:off x="20" y="121920"/>
            <a:ext cx="6105635" cy="673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0350F-13D3-C640-8B68-DD478991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3524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Wait? What? Let me check online</a:t>
            </a:r>
          </a:p>
        </p:txBody>
      </p:sp>
    </p:spTree>
    <p:extLst>
      <p:ext uri="{BB962C8B-B14F-4D97-AF65-F5344CB8AC3E}">
        <p14:creationId xmlns:p14="http://schemas.microsoft.com/office/powerpoint/2010/main" val="39636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Proactive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exercise simulating Customers looking to (1)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migrate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or have their workload (2)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spanning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in two clouds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17661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3443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22595</TotalTime>
  <Words>1182</Words>
  <Application>Microsoft Macintosh PowerPoint</Application>
  <PresentationFormat>Widescreen</PresentationFormat>
  <Paragraphs>293</Paragraphs>
  <Slides>67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Phosphate Inline</vt:lpstr>
      <vt:lpstr>Segoe UI</vt:lpstr>
      <vt:lpstr>Segoe UI Historic</vt:lpstr>
      <vt:lpstr>Segoe UI Symbol</vt:lpstr>
      <vt:lpstr>Office Theme</vt:lpstr>
      <vt:lpstr>Cross-Cloud Connectivity University of British Columbia - ICCS – Vancouver, Canada</vt:lpstr>
      <vt:lpstr>PowerPoint Presentation</vt:lpstr>
      <vt:lpstr>PowerPoint Presentation</vt:lpstr>
      <vt:lpstr>Cross-Cloud Connectivity</vt:lpstr>
      <vt:lpstr>  Ignite your curiosity by showing a real use case of an engineering exercise.  </vt:lpstr>
      <vt:lpstr>What? Why? Where? How?</vt:lpstr>
      <vt:lpstr>Deploy Cassandra on top of Kubernetes spanning two clouds</vt:lpstr>
      <vt:lpstr>Wait? What? Let me check online</vt:lpstr>
      <vt:lpstr>Proactive exercise simulating Customers looking to (1) migrate or have their workload (2) spanning in two clouds </vt:lpstr>
      <vt:lpstr>Why?</vt:lpstr>
      <vt:lpstr>Why?</vt:lpstr>
      <vt:lpstr>AWS Azure</vt:lpstr>
      <vt:lpstr> site-to-site VPN between the clouds using open source components </vt:lpstr>
      <vt:lpstr>END-TO-END TOPOLOGY - NETWORK</vt:lpstr>
      <vt:lpstr>PowerPoint Presentation</vt:lpstr>
      <vt:lpstr>Common Vocabulary</vt:lpstr>
      <vt:lpstr>AWS Vocabulary</vt:lpstr>
      <vt:lpstr>Azure Vocabulary</vt:lpstr>
      <vt:lpstr>Let’s breakdown the solution</vt:lpstr>
      <vt:lpstr>The solution – in pieces</vt:lpstr>
      <vt:lpstr>Database: Cassandra</vt:lpstr>
      <vt:lpstr>Apache Cassandra is a free and open-source distributed NoSQL database management system designed to handle large amounts of data across many commodity servers, providing high availability with no single point of failure</vt:lpstr>
      <vt:lpstr>Why do we need a Distributed Database?</vt:lpstr>
      <vt:lpstr>Containers</vt:lpstr>
      <vt:lpstr>Why do we need containers?</vt:lpstr>
      <vt:lpstr>PowerPoint Presentation</vt:lpstr>
      <vt:lpstr>”Pets vs Cattle”</vt:lpstr>
      <vt:lpstr>PowerPoint Presentation</vt:lpstr>
      <vt:lpstr>Any issues with containers?</vt:lpstr>
      <vt:lpstr>Containers Orchestration: Kubernetes</vt:lpstr>
      <vt:lpstr>Kubernetes is an open-source system for automating deployment, scaling, and management of containerized applications.  </vt:lpstr>
      <vt:lpstr>PowerPoint Presentation</vt:lpstr>
      <vt:lpstr>ACS-Engine https://github.com/Azure/acs-engine</vt:lpstr>
      <vt:lpstr>KOPS https://github.com/kubernetes/kops</vt:lpstr>
      <vt:lpstr>Network</vt:lpstr>
      <vt:lpstr>How do we connect two networks?</vt:lpstr>
      <vt:lpstr>How do we securely connect two networks?</vt:lpstr>
      <vt:lpstr>VPN – Virtual Private Networks</vt:lpstr>
      <vt:lpstr>VPN – Virtual Private Networks</vt:lpstr>
      <vt:lpstr>Let’s look at VPN options</vt:lpstr>
      <vt:lpstr>PowerPoint Presentation</vt:lpstr>
      <vt:lpstr>OSI Model – It’s 1999 all over again</vt:lpstr>
      <vt:lpstr>PowerPoint Presentation</vt:lpstr>
      <vt:lpstr>PowerPoint Presentation</vt:lpstr>
      <vt:lpstr>IPsec and its  RFCs –  This is HARD! </vt:lpstr>
      <vt:lpstr>PowerPoint Presentation</vt:lpstr>
      <vt:lpstr>The solution – in pieces</vt:lpstr>
      <vt:lpstr>What failed?</vt:lpstr>
      <vt:lpstr>#FAIL!</vt:lpstr>
      <vt:lpstr>What worked?</vt:lpstr>
      <vt:lpstr>#IT_WORKS!</vt:lpstr>
      <vt:lpstr>PowerPoint Presentation</vt:lpstr>
      <vt:lpstr>The solution – in pieces</vt:lpstr>
      <vt:lpstr>Why OpenBSD?</vt:lpstr>
      <vt:lpstr>END-TO-END TOPOLOGY - NETWORK</vt:lpstr>
      <vt:lpstr>AWS</vt:lpstr>
      <vt:lpstr>Azure</vt:lpstr>
      <vt:lpstr>OpenBSD</vt:lpstr>
      <vt:lpstr>OpenBSD</vt:lpstr>
      <vt:lpstr>PowerPoint Presentation</vt:lpstr>
      <vt:lpstr>Deploy Cassandra on top of Kubernetes spanning two clouds</vt:lpstr>
      <vt:lpstr>PowerPoint Presentation</vt:lpstr>
      <vt:lpstr>REMEMBER THIS ?</vt:lpstr>
      <vt:lpstr>END-TO-END TOPOLOGY  WITH CASSANDRA !</vt:lpstr>
      <vt:lpstr>END-TO-END TOPOLOGY - NETWORK</vt:lpstr>
      <vt:lpstr>A better view of the design choices when connecting public clouds  Understand that failures will happen – and that’s ok  Reach out for help. Talk to the community. </vt:lpstr>
      <vt:lpstr>Questions 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Cross-Cloud</dc:title>
  <dc:creator>Diego Protta Casati</dc:creator>
  <cp:lastModifiedBy>Diego Protta Casati</cp:lastModifiedBy>
  <cp:revision>120</cp:revision>
  <dcterms:created xsi:type="dcterms:W3CDTF">2017-11-08T22:11:51Z</dcterms:created>
  <dcterms:modified xsi:type="dcterms:W3CDTF">2018-04-04T20:41:43Z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dicasati@microsoft.com</vt:lpwstr>
  </property>
  <property fmtid="{D5CDD505-2E9C-101B-9397-08002B2CF9AE}" pid="5" name="MSIP_Label_f42aa342-8706-4288-bd11-ebb85995028c_SetDate">
    <vt:lpwstr>2017-11-09T01:50:17.3294822Z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